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87065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-max.guerrero@ucsf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evaladao@juhsd.net" TargetMode="External"/><Relationship Id="rId4" Type="http://schemas.openxmlformats.org/officeDocument/2006/relationships/hyperlink" Target="mailto:cpelayo@jcyc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Personal Insight Questions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FALL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5656500" y="152400"/>
            <a:ext cx="3074400" cy="80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500" u="sng"/>
              <a:t>The Question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164875" y="772050"/>
            <a:ext cx="4915200" cy="405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3000"/>
              <a:t>Describe an example of your leadership experience in which you have positively influenced others, helped resolve disputes, or contributed to group efforts over time.</a:t>
            </a:r>
          </a:p>
          <a:p>
            <a:pPr lvl="0" algn="r">
              <a:spcBef>
                <a:spcPts val="0"/>
              </a:spcBef>
              <a:buNone/>
            </a:pPr>
            <a:endParaRPr sz="3000"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9" y="1484724"/>
            <a:ext cx="4158076" cy="217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236000" y="1233300"/>
            <a:ext cx="3657600" cy="2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95300" lvl="1" indent="-457200">
              <a:lnSpc>
                <a:spcPct val="115000"/>
              </a:lnSpc>
              <a:spcAft>
                <a:spcPts val="1600"/>
              </a:spcAft>
              <a:buClr>
                <a:srgbClr val="3D85C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solidFill>
                  <a:srgbClr val="3D85C6"/>
                </a:solidFill>
              </a:rPr>
              <a:t>Mentorship</a:t>
            </a:r>
          </a:p>
          <a:p>
            <a:pPr marL="495300" lvl="1" indent="-457200">
              <a:lnSpc>
                <a:spcPct val="115000"/>
              </a:lnSpc>
              <a:spcAft>
                <a:spcPts val="1600"/>
              </a:spcAft>
              <a:buClr>
                <a:srgbClr val="3D85C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solidFill>
                  <a:srgbClr val="3D85C6"/>
                </a:solidFill>
              </a:rPr>
              <a:t>Lead on a task or project</a:t>
            </a:r>
          </a:p>
          <a:p>
            <a:pPr marL="495300" lvl="1" indent="-457200">
              <a:lnSpc>
                <a:spcPct val="115000"/>
              </a:lnSpc>
              <a:spcAft>
                <a:spcPts val="1600"/>
              </a:spcAft>
              <a:buClr>
                <a:srgbClr val="3D85C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solidFill>
                  <a:srgbClr val="3D85C6"/>
                </a:solidFill>
              </a:rPr>
              <a:t>Family responsibilities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52700" y="68450"/>
            <a:ext cx="3310500" cy="78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500" u="sng"/>
              <a:t>The Question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34700" y="775900"/>
            <a:ext cx="4962300" cy="394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Every person has a creative side, and it can be expressed in many ways: problem solving, original and innovative thinking, and artistically, to name a few. Describe how you express your creative side.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085" y="1040050"/>
            <a:ext cx="384731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5267687" y="1852400"/>
            <a:ext cx="3740100" cy="21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3000">
                <a:solidFill>
                  <a:srgbClr val="3D85C6"/>
                </a:solidFill>
              </a:rPr>
              <a:t>Does your creativity relate to your major or future career?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150050"/>
            <a:ext cx="29211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500" u="sng"/>
              <a:t>The Question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59300" y="939750"/>
            <a:ext cx="4620000" cy="379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What would you say is your greatest talent or skill? How have you developed and demonstrated that talent over time?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999" y="1124355"/>
            <a:ext cx="4405357" cy="312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5134675" y="237125"/>
            <a:ext cx="3492600" cy="45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2700">
                <a:solidFill>
                  <a:srgbClr val="3D85C6"/>
                </a:solidFill>
              </a:rPr>
              <a:t>What talent is the most meaningful or important to you and why?</a:t>
            </a:r>
          </a:p>
          <a:p>
            <a:pPr marL="457200" lvl="0" indent="-4000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2700">
                <a:solidFill>
                  <a:srgbClr val="3D85C6"/>
                </a:solidFill>
              </a:rPr>
              <a:t>Does the talent come naturally or have you worked hard to develop this skill or talent?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-1193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500" u="sng"/>
              <a:t>The Question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558750"/>
            <a:ext cx="8520600" cy="162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Describe how you have taken advantage of a significant educational opportunity or worked to overcome an educational barrier you faced?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197" y="2489550"/>
            <a:ext cx="5437600" cy="251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0" y="2137750"/>
            <a:ext cx="9144000" cy="24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2400">
                <a:solidFill>
                  <a:srgbClr val="3D85C6"/>
                </a:solidFill>
              </a:rPr>
              <a:t>Did you participate in honors or academic enrichment programs?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2400">
                <a:solidFill>
                  <a:srgbClr val="3D85C6"/>
                </a:solidFill>
              </a:rPr>
              <a:t>Were you enrolled in an academy that’s geared toward an occupation or major?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2400">
                <a:solidFill>
                  <a:srgbClr val="3D85C6"/>
                </a:solidFill>
              </a:rPr>
              <a:t>What personal characteristics did you use to overcome the educational barriers?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55675"/>
            <a:ext cx="29211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500" u="sng"/>
              <a:t>The Question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763075"/>
            <a:ext cx="8520600" cy="112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Describe the most significant challenge you have faced and the steps you have taken to overcome this challenge. How has this challenge affected your academic                                          achievement?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2800" y="2438175"/>
            <a:ext cx="5255300" cy="262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3576900" y="2607500"/>
            <a:ext cx="5255400" cy="22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3000">
                <a:solidFill>
                  <a:srgbClr val="3D85C6"/>
                </a:solidFill>
              </a:rPr>
              <a:t>Why was this challenge significant to you?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3000">
                <a:solidFill>
                  <a:srgbClr val="3D85C6"/>
                </a:solidFill>
              </a:rPr>
              <a:t>What did you learn from facing these obstacles?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2095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500" u="sng" dirty="0"/>
              <a:t>The Question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21225" y="895350"/>
            <a:ext cx="8520600" cy="104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Describe your favorite academic subject and explain how it has influenced you. </a:t>
            </a:r>
          </a:p>
          <a:p>
            <a:pPr lvl="0" rtl="0">
              <a:spcBef>
                <a:spcPts val="0"/>
              </a:spcBef>
              <a:buNone/>
            </a:pPr>
            <a:endParaRPr sz="3000" dirty="0"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912" y="2295500"/>
            <a:ext cx="5872166" cy="284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340275" y="1937675"/>
            <a:ext cx="8520600" cy="323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3000" dirty="0">
                <a:solidFill>
                  <a:srgbClr val="3D85C6"/>
                </a:solidFill>
              </a:rPr>
              <a:t>How did your interest develop?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3000" dirty="0">
                <a:solidFill>
                  <a:srgbClr val="3D85C6"/>
                </a:solidFill>
              </a:rPr>
              <a:t>Has this interest influenced you in choosing a major and/ or career?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3000" dirty="0">
                <a:solidFill>
                  <a:srgbClr val="3D85C6"/>
                </a:solidFill>
              </a:rPr>
              <a:t>Have you been able to pursue coursework at a higher level in this subject?</a:t>
            </a:r>
          </a:p>
          <a:p>
            <a:pPr lvl="0">
              <a:spcBef>
                <a:spcPts val="0"/>
              </a:spcBef>
              <a:buNone/>
            </a:pPr>
            <a:endParaRPr sz="3000" dirty="0">
              <a:solidFill>
                <a:srgbClr val="3D85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28600" y="57150"/>
            <a:ext cx="2991900" cy="69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500" u="sng" dirty="0"/>
              <a:t>The Question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699" y="590550"/>
            <a:ext cx="8520600" cy="11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What have you done to make your school or your community a better place? </a:t>
            </a:r>
          </a:p>
          <a:p>
            <a:pPr lvl="0" rtl="0">
              <a:spcBef>
                <a:spcPts val="0"/>
              </a:spcBef>
              <a:buNone/>
            </a:pPr>
            <a:endParaRPr sz="3000" dirty="0"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612" y="1791950"/>
            <a:ext cx="3162774" cy="316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-1" y="1581150"/>
            <a:ext cx="9144000" cy="38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2400" dirty="0">
                <a:solidFill>
                  <a:srgbClr val="3D85C6"/>
                </a:solidFill>
              </a:rPr>
              <a:t>Was there a problem you wanted to fix in your community?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2400" dirty="0">
                <a:solidFill>
                  <a:srgbClr val="3D85C6"/>
                </a:solidFill>
              </a:rPr>
              <a:t>Why were you inspired to act?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2400" dirty="0">
                <a:solidFill>
                  <a:srgbClr val="3D85C6"/>
                </a:solidFill>
              </a:rPr>
              <a:t>How did your actions benefit others, the wider community or both?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2400" dirty="0">
                <a:solidFill>
                  <a:srgbClr val="3D85C6"/>
                </a:solidFill>
              </a:rPr>
              <a:t>Did you work alone or with others to initiate change in your community?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240900" y="1039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500" u="sng"/>
              <a:t>The Question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734100"/>
            <a:ext cx="8520600" cy="94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What is the one thing that you think sets you apart from other candidates applying to the University of California? 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000" y="1851600"/>
            <a:ext cx="4287600" cy="321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336000" y="2343150"/>
            <a:ext cx="8330400" cy="238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73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2500" dirty="0">
                <a:solidFill>
                  <a:srgbClr val="3D85C6"/>
                </a:solidFill>
              </a:rPr>
              <a:t>What do you feel makes you belong on one of UC’s campuses?</a:t>
            </a:r>
          </a:p>
          <a:p>
            <a:pPr marL="457200" lvl="0" indent="-3873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2500" dirty="0">
                <a:solidFill>
                  <a:srgbClr val="3D85C6"/>
                </a:solidFill>
              </a:rPr>
              <a:t>When looking at your life, what does a stranger need to understand in order to know you?</a:t>
            </a:r>
          </a:p>
          <a:p>
            <a:pPr marL="457200" lvl="0" indent="-3873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D85C6"/>
              </a:buClr>
              <a:buSzPct val="100000"/>
              <a:buChar char="●"/>
            </a:pPr>
            <a:r>
              <a:rPr lang="en" sz="2500" dirty="0">
                <a:solidFill>
                  <a:srgbClr val="3D85C6"/>
                </a:solidFill>
              </a:rPr>
              <a:t>What makes you, YOU?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500" u="sng"/>
              <a:t>In Preparation, Students Need To ….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55845" y="969162"/>
            <a:ext cx="8832303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solidFill>
                  <a:schemeClr val="dk1"/>
                </a:solidFill>
              </a:rPr>
              <a:t>be open.</a:t>
            </a:r>
          </a:p>
          <a:p>
            <a:pPr marL="4953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solidFill>
                  <a:schemeClr val="dk1"/>
                </a:solidFill>
              </a:rPr>
              <a:t>be reflective.</a:t>
            </a:r>
          </a:p>
          <a:p>
            <a:pPr marL="4953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solidFill>
                  <a:schemeClr val="dk1"/>
                </a:solidFill>
              </a:rPr>
              <a:t>find &amp; use their own voice and express it.</a:t>
            </a:r>
          </a:p>
          <a:p>
            <a:pPr marL="4953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solidFill>
                  <a:schemeClr val="dk1"/>
                </a:solidFill>
              </a:rPr>
              <a:t>answer the questions that are fit for them.</a:t>
            </a:r>
          </a:p>
          <a:p>
            <a:pPr marL="4953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3000" dirty="0">
                <a:solidFill>
                  <a:schemeClr val="dk1"/>
                </a:solidFill>
              </a:rPr>
              <a:t>be aware that the first draft is not the final draft.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849021" y="969162"/>
            <a:ext cx="7445953" cy="378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500" u="sng"/>
              <a:t>Writing Tips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11700" y="14356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000" dirty="0"/>
              <a:t>Write persuasively</a:t>
            </a:r>
          </a:p>
          <a:p>
            <a:pPr marL="49530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000" dirty="0"/>
              <a:t>Use “I” statements</a:t>
            </a:r>
          </a:p>
          <a:p>
            <a:pPr marL="49530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000" dirty="0"/>
              <a:t>Proofread and edit</a:t>
            </a:r>
          </a:p>
          <a:p>
            <a:pPr marL="49530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3000" dirty="0"/>
              <a:t>Solicit feedback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475" y="1152475"/>
            <a:ext cx="3867350" cy="25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9902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Most UC campuses have more qualified applicants than they have room for.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11700" y="1736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500" u="sng"/>
              <a:t>How to Get Feedback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0" y="819150"/>
            <a:ext cx="9144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080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350" dirty="0">
                <a:solidFill>
                  <a:schemeClr val="dk1"/>
                </a:solidFill>
              </a:rPr>
              <a:t>Provide the application and responses to whoever is providing the feedback, not just your responses.</a:t>
            </a:r>
          </a:p>
          <a:p>
            <a:pPr marL="5080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350" dirty="0">
                <a:solidFill>
                  <a:schemeClr val="dk1"/>
                </a:solidFill>
              </a:rPr>
              <a:t>Provide a list of questions you would like answered.</a:t>
            </a:r>
          </a:p>
          <a:p>
            <a:pPr marL="5080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350" dirty="0">
                <a:solidFill>
                  <a:schemeClr val="dk1"/>
                </a:solidFill>
              </a:rPr>
              <a:t>Ask the reader to comment on ideas and the level of persuasiveness, not just grammar.</a:t>
            </a:r>
          </a:p>
          <a:p>
            <a:pPr marL="5080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350" dirty="0">
                <a:solidFill>
                  <a:schemeClr val="dk1"/>
                </a:solidFill>
              </a:rPr>
              <a:t>Find readers who resemble your target audience.</a:t>
            </a:r>
          </a:p>
          <a:p>
            <a:pPr marL="5080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350" dirty="0">
                <a:solidFill>
                  <a:schemeClr val="dk1"/>
                </a:solidFill>
              </a:rPr>
              <a:t>Don’t wait until the last minute. Give your readers time to provide thoughtful feedback.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2103187" y="52950"/>
            <a:ext cx="53859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04800" y="285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500" u="sng" dirty="0"/>
              <a:t>General Writing Tips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04800" y="666750"/>
            <a:ext cx="85206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1" indent="-457200"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No creative writing (poems, cliches).</a:t>
            </a:r>
          </a:p>
          <a:p>
            <a:pPr marL="495300" lvl="1" indent="-457200"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No inappropriate use of humor.</a:t>
            </a:r>
          </a:p>
          <a:p>
            <a:pPr marL="495300" lvl="1" indent="-457200"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Be decisive - don’t use “I think” or “I try.”</a:t>
            </a:r>
          </a:p>
          <a:p>
            <a:pPr marL="495300" lvl="1" indent="-457200"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Do not overuse words.</a:t>
            </a:r>
          </a:p>
          <a:p>
            <a:pPr marL="495300" lvl="1" indent="-457200"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Get to the point and tell us what you mean.</a:t>
            </a:r>
          </a:p>
          <a:p>
            <a:pPr marL="495300" lvl="1" indent="-457200"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Do NOT use texting language.</a:t>
            </a:r>
          </a:p>
          <a:p>
            <a:pPr marL="495300" lvl="1" indent="-457200"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Start YESTERDAY!!!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Contact Information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UCSF Early Academic Outreach Program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/>
              <a:t>AM Guerrero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angel-max.guerrero@ucsf.edu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cpelayo@jcyc.org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evaladao@juhsd.net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6200" y="242300"/>
            <a:ext cx="4543800" cy="199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UC Comprehensive Review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Arial"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65500" y="2111675"/>
            <a:ext cx="4045200" cy="284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A process used to evaluate applicants’ academic achievements in light of the opportunities available to them.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6100" y="624737"/>
            <a:ext cx="4543800" cy="38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22175" y="796050"/>
            <a:ext cx="3637500" cy="355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UC Comprehensive Review also allows evaluators to gauge the capacity each student demonstrates to contribute to the intellectual life of the campus.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453" y="796050"/>
            <a:ext cx="4687849" cy="35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04800" y="38100"/>
            <a:ext cx="8520600" cy="97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14 Factors Used to Guide Campuses in their Comprehensive Review of Applicants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0" y="1047750"/>
            <a:ext cx="4800600" cy="390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1910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1400" b="1" dirty="0"/>
              <a:t>academic GPA in “a-g” </a:t>
            </a:r>
            <a:r>
              <a:rPr lang="en" sz="1400" b="1" dirty="0" smtClean="0"/>
              <a:t>courses</a:t>
            </a:r>
          </a:p>
          <a:p>
            <a:pPr marL="41910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1400" b="1" dirty="0" smtClean="0"/>
              <a:t>scores </a:t>
            </a:r>
            <a:r>
              <a:rPr lang="en" sz="1400" b="1" dirty="0"/>
              <a:t>on the ACT w/ Writing or SAT Reasoning Test </a:t>
            </a:r>
          </a:p>
          <a:p>
            <a:pPr marL="41910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1400" b="1" dirty="0"/>
              <a:t>number of, content of and performance in academic courses beyond minimum “a-g”</a:t>
            </a:r>
          </a:p>
          <a:p>
            <a:pPr marL="41910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1400" b="1" dirty="0"/>
              <a:t>number of and performance in honors and AP classes</a:t>
            </a:r>
          </a:p>
          <a:p>
            <a:pPr marL="41910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1400" b="1" dirty="0"/>
              <a:t>Identification by UC as being ranked in the top 9% of their high school class</a:t>
            </a:r>
          </a:p>
          <a:p>
            <a:pPr marL="41910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1400" b="1" dirty="0"/>
              <a:t>quality of a student’s senior year program</a:t>
            </a:r>
          </a:p>
          <a:p>
            <a:pPr marL="41910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1400" b="1" dirty="0"/>
              <a:t>quality of a student’s academic performance relative to the educational opportunities available in their high school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0" y="1047750"/>
            <a:ext cx="4144500" cy="43148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1" indent="-3238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" sz="1400" b="1" dirty="0"/>
              <a:t>outstanding performance in one or more academic subject area</a:t>
            </a:r>
          </a:p>
          <a:p>
            <a:pPr marL="457200" lvl="1" indent="-323850">
              <a:lnSpc>
                <a:spcPct val="100000"/>
              </a:lnSpc>
              <a:buClr>
                <a:srgbClr val="ADADAD"/>
              </a:buClr>
              <a:buFont typeface="Arial" panose="020B0604020202020204" pitchFamily="34" charset="0"/>
              <a:buChar char="•"/>
            </a:pPr>
            <a:r>
              <a:rPr lang="en" sz="1400" b="1" dirty="0">
                <a:solidFill>
                  <a:srgbClr val="ADADAD"/>
                </a:solidFill>
              </a:rPr>
              <a:t>outstanding work in one or more special projects in any academic field of study</a:t>
            </a:r>
          </a:p>
          <a:p>
            <a:pPr marL="457200" lvl="1" indent="-323850">
              <a:lnSpc>
                <a:spcPct val="100000"/>
              </a:lnSpc>
              <a:buClr>
                <a:srgbClr val="ADADAD"/>
              </a:buClr>
              <a:buFont typeface="Arial" panose="020B0604020202020204" pitchFamily="34" charset="0"/>
              <a:buChar char="•"/>
            </a:pPr>
            <a:r>
              <a:rPr lang="en" sz="1400" b="1" dirty="0">
                <a:solidFill>
                  <a:srgbClr val="ADADAD"/>
                </a:solidFill>
              </a:rPr>
              <a:t>recent, marked improvement in academic performance</a:t>
            </a:r>
          </a:p>
          <a:p>
            <a:pPr marL="457200" lvl="1" indent="-323850">
              <a:lnSpc>
                <a:spcPct val="100000"/>
              </a:lnSpc>
              <a:buClr>
                <a:srgbClr val="ADADAD"/>
              </a:buClr>
              <a:buFont typeface="Arial" panose="020B0604020202020204" pitchFamily="34" charset="0"/>
              <a:buChar char="•"/>
            </a:pPr>
            <a:r>
              <a:rPr lang="en" sz="1400" b="1" dirty="0">
                <a:solidFill>
                  <a:srgbClr val="ADADAD"/>
                </a:solidFill>
              </a:rPr>
              <a:t>completion of special projects</a:t>
            </a:r>
          </a:p>
          <a:p>
            <a:pPr marL="457200" lvl="1" indent="-323850">
              <a:lnSpc>
                <a:spcPct val="100000"/>
              </a:lnSpc>
              <a:buClr>
                <a:srgbClr val="ADADAD"/>
              </a:buClr>
              <a:buFont typeface="Arial" panose="020B0604020202020204" pitchFamily="34" charset="0"/>
              <a:buChar char="•"/>
            </a:pPr>
            <a:r>
              <a:rPr lang="en" sz="1400" b="1" dirty="0">
                <a:solidFill>
                  <a:srgbClr val="ADADAD"/>
                </a:solidFill>
              </a:rPr>
              <a:t>academic accomplishments in light of a student’s life experiences and special circumstances</a:t>
            </a:r>
          </a:p>
          <a:p>
            <a:pPr marL="457200" lvl="1" indent="-323850">
              <a:lnSpc>
                <a:spcPct val="100000"/>
              </a:lnSpc>
              <a:buClr>
                <a:srgbClr val="ADADAD"/>
              </a:buClr>
              <a:buFont typeface="Arial" panose="020B0604020202020204" pitchFamily="34" charset="0"/>
              <a:buChar char="•"/>
            </a:pPr>
            <a:r>
              <a:rPr lang="en" sz="1400" b="1" dirty="0">
                <a:solidFill>
                  <a:srgbClr val="ADADAD"/>
                </a:solidFill>
              </a:rPr>
              <a:t>location of a student’s secondary school and residence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256450"/>
            <a:ext cx="2274600" cy="247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 how will evaluators know all of this about a student? 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6294650" y="1559675"/>
            <a:ext cx="2672400" cy="286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u="sng">
                <a:solidFill>
                  <a:schemeClr val="accent2"/>
                </a:solidFill>
              </a:rPr>
              <a:t>Personal Insight Questions</a:t>
            </a:r>
            <a:r>
              <a:rPr lang="en" sz="3600">
                <a:solidFill>
                  <a:schemeClr val="accent2"/>
                </a:solidFill>
              </a:rPr>
              <a:t> play a huge role.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937" y="864225"/>
            <a:ext cx="3415025" cy="341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3388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400" u="sng"/>
              <a:t>Purpose of the Personal Insight Questions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7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1" indent="-457200"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Allows admissions personnel to get to know about your life experiences, interests, ambition and inspirations. </a:t>
            </a:r>
          </a:p>
          <a:p>
            <a:pPr marL="495300" lvl="1" indent="-457200"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Each new question aligns to one or more of the 14 UC Comprehensive Review Factors.</a:t>
            </a:r>
          </a:p>
          <a:p>
            <a:pPr marL="495300" lvl="1" indent="-457200"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Responses to the Personal Insight Questions ARE YOUR INTERVIEW!!!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500" u="sng"/>
              <a:t>Personal Insight Instructions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0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1" indent="-457200"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You will have 8 questions to choose from.</a:t>
            </a:r>
          </a:p>
          <a:p>
            <a:pPr marL="495300" lvl="1" indent="-457200"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You must </a:t>
            </a:r>
            <a:r>
              <a:rPr lang="en" sz="2600" b="1" u="sng" dirty="0"/>
              <a:t>respond to any 4</a:t>
            </a:r>
            <a:r>
              <a:rPr lang="en" sz="2600" dirty="0"/>
              <a:t> of the 8 questions.</a:t>
            </a:r>
          </a:p>
          <a:p>
            <a:pPr marL="495300" lvl="1" indent="-457200">
              <a:buSzPct val="100000"/>
              <a:buFont typeface="Arial" panose="020B0604020202020204" pitchFamily="34" charset="0"/>
              <a:buChar char="•"/>
            </a:pPr>
            <a:r>
              <a:rPr lang="en" sz="2600" b="1" u="sng" dirty="0"/>
              <a:t>All questions are equal</a:t>
            </a:r>
            <a:r>
              <a:rPr lang="en" sz="2600" dirty="0"/>
              <a:t> - no advantages or disadvantages to choosing one over another.</a:t>
            </a:r>
          </a:p>
          <a:p>
            <a:pPr marL="495300" lvl="1" indent="-457200"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Each response is limited to a </a:t>
            </a:r>
            <a:r>
              <a:rPr lang="en" sz="2600" b="1" u="sng" dirty="0"/>
              <a:t>maximum of 350 words</a:t>
            </a:r>
            <a:r>
              <a:rPr lang="en" sz="2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35500" y="1854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500" u="sng"/>
              <a:t>Selecting Questions 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35500" y="8992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/>
              <a:t>Select questions that are most relevant to YOU … your </a:t>
            </a:r>
            <a:r>
              <a:rPr lang="en" sz="3000" dirty="0" smtClean="0"/>
              <a:t>experiences and your individual circumstances.                                           and</a:t>
            </a:r>
            <a:endParaRPr dirty="0"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649" y="2015699"/>
            <a:ext cx="5840350" cy="30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Microsoft Office PowerPoint</Application>
  <PresentationFormat>On-screen Show (16:9)</PresentationFormat>
  <Paragraphs>102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simple-dark-2</vt:lpstr>
      <vt:lpstr>Personal Insight Questions</vt:lpstr>
      <vt:lpstr>Most UC campuses have more qualified applicants than they have room for.</vt:lpstr>
      <vt:lpstr>UC Comprehensive Review</vt:lpstr>
      <vt:lpstr>UC Comprehensive Review also allows evaluators to gauge the capacity each student demonstrates to contribute to the intellectual life of the campus.</vt:lpstr>
      <vt:lpstr>14 Factors Used to Guide Campuses in their Comprehensive Review of Applicants</vt:lpstr>
      <vt:lpstr>So how will evaluators know all of this about a student? </vt:lpstr>
      <vt:lpstr>Purpose of the Personal Insight Questions</vt:lpstr>
      <vt:lpstr>Personal Insight Instructions</vt:lpstr>
      <vt:lpstr>Selecting Questions </vt:lpstr>
      <vt:lpstr>The Question</vt:lpstr>
      <vt:lpstr>The Question</vt:lpstr>
      <vt:lpstr>The Question</vt:lpstr>
      <vt:lpstr>The Question</vt:lpstr>
      <vt:lpstr>The Question</vt:lpstr>
      <vt:lpstr>The Question</vt:lpstr>
      <vt:lpstr>The Question</vt:lpstr>
      <vt:lpstr>The Question</vt:lpstr>
      <vt:lpstr>In Preparation, Students Need To ….</vt:lpstr>
      <vt:lpstr>Writing Tips</vt:lpstr>
      <vt:lpstr>How to Get Feedback</vt:lpstr>
      <vt:lpstr>General Writing Tips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Insight Questions</dc:title>
  <dc:creator>Serra, Marisa</dc:creator>
  <cp:lastModifiedBy>Guerrero, Angel-Max</cp:lastModifiedBy>
  <cp:revision>2</cp:revision>
  <dcterms:modified xsi:type="dcterms:W3CDTF">2016-09-23T19:35:33Z</dcterms:modified>
</cp:coreProperties>
</file>